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6" r:id="rId3"/>
    <p:sldId id="291" r:id="rId4"/>
    <p:sldId id="292" r:id="rId5"/>
    <p:sldId id="278" r:id="rId6"/>
    <p:sldId id="280" r:id="rId7"/>
    <p:sldId id="294" r:id="rId8"/>
    <p:sldId id="282" r:id="rId9"/>
    <p:sldId id="283" r:id="rId10"/>
    <p:sldId id="293" r:id="rId11"/>
    <p:sldId id="284" r:id="rId12"/>
    <p:sldId id="285" r:id="rId13"/>
    <p:sldId id="295" r:id="rId14"/>
    <p:sldId id="287" r:id="rId15"/>
    <p:sldId id="289" r:id="rId16"/>
    <p:sldId id="288" r:id="rId17"/>
    <p:sldId id="257" r:id="rId1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75" d="100"/>
          <a:sy n="75" d="100"/>
        </p:scale>
        <p:origin x="58" y="39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AB94C-7981-4D17-8E05-E0B424E30507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7B925-A829-44E9-85CD-FAF7B0C12E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50980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47B925-A829-44E9-85CD-FAF7B0C12EF6}" type="slidenum">
              <a:rPr lang="hu-HU" smtClean="0"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62351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200" dirty="0"/>
              <a:t>A nyílt kutatási adatkezelésben való részvétel nem feltétlenül jelenti az összes kutatási adat megnyitását. Inkább az „</a:t>
            </a:r>
            <a:r>
              <a:rPr lang="hu-HU" sz="1200" dirty="0" err="1"/>
              <a:t>as</a:t>
            </a:r>
            <a:r>
              <a:rPr lang="hu-HU" sz="1200" dirty="0"/>
              <a:t> </a:t>
            </a:r>
            <a:r>
              <a:rPr lang="hu-HU" sz="1200" dirty="0" err="1"/>
              <a:t>open</a:t>
            </a:r>
            <a:r>
              <a:rPr lang="hu-HU" sz="1200" dirty="0"/>
              <a:t> </a:t>
            </a:r>
            <a:r>
              <a:rPr lang="hu-HU" sz="1200" dirty="0" err="1"/>
              <a:t>as</a:t>
            </a:r>
            <a:r>
              <a:rPr lang="hu-HU" sz="1200" dirty="0"/>
              <a:t> </a:t>
            </a:r>
            <a:r>
              <a:rPr lang="hu-HU" sz="1200" dirty="0" err="1"/>
              <a:t>possible</a:t>
            </a:r>
            <a:r>
              <a:rPr lang="hu-HU" sz="1200" dirty="0"/>
              <a:t>, </a:t>
            </a:r>
            <a:r>
              <a:rPr lang="hu-HU" sz="1200" dirty="0" err="1"/>
              <a:t>as</a:t>
            </a:r>
            <a:r>
              <a:rPr lang="hu-HU" sz="1200" dirty="0"/>
              <a:t> </a:t>
            </a:r>
            <a:r>
              <a:rPr lang="hu-HU" sz="1200" dirty="0" err="1"/>
              <a:t>closed</a:t>
            </a:r>
            <a:r>
              <a:rPr lang="hu-HU" sz="1200" dirty="0"/>
              <a:t> </a:t>
            </a:r>
            <a:r>
              <a:rPr lang="hu-HU" sz="1200" dirty="0" err="1"/>
              <a:t>as</a:t>
            </a:r>
            <a:r>
              <a:rPr lang="hu-HU" sz="1200" dirty="0"/>
              <a:t> </a:t>
            </a:r>
            <a:r>
              <a:rPr lang="hu-HU" sz="1200" dirty="0" err="1"/>
              <a:t>necessary</a:t>
            </a:r>
            <a:r>
              <a:rPr lang="hu-HU" sz="1200" dirty="0"/>
              <a:t>"” elvet követi, és a megbízható adatkezelés ösztönzésére összpontosít.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hu-HU" sz="12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200" dirty="0"/>
              <a:t>Előnyös, ha az adatok szabványos, nyílt, egyszerű formátumban kerülnek elhelyezésre.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200" dirty="0"/>
              <a:t>Amennyiben speciális szoftver szükséges az adatok ellenőrzéséhez/megjelenítéséhez, szerencsés, ha ez a szoftver szabadon hozzáférhető.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hu-HU" sz="12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200" dirty="0"/>
              <a:t>Érdemes a (végső?) DMP-t elhelyezni az </a:t>
            </a:r>
            <a:r>
              <a:rPr lang="hu-HU" sz="1200" dirty="0" err="1"/>
              <a:t>adatrepozitóriumban</a:t>
            </a:r>
            <a:r>
              <a:rPr lang="hu-HU" sz="1200" dirty="0"/>
              <a:t>, a dokumentáció részeként.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47B925-A829-44E9-85CD-FAF7B0C12EF6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139409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sz="2000" dirty="0"/>
              <a:t>A nyílt hozzáférés költségei a projekt költségvetésében elszámolhatók.</a:t>
            </a:r>
          </a:p>
          <a:p>
            <a:pPr marL="0" indent="0">
              <a:buNone/>
            </a:pPr>
            <a:r>
              <a:rPr lang="hu-HU" sz="2000" dirty="0"/>
              <a:t>Gondoskodni kell a biztonságos tárolásról és hosszú távú archiválásról.</a:t>
            </a:r>
          </a:p>
          <a:p>
            <a:pPr marL="0" indent="0">
              <a:buNone/>
            </a:pPr>
            <a:r>
              <a:rPr lang="hu-HU" sz="2000" dirty="0"/>
              <a:t>Gondolni kell a kutatási adatokhoz kapcsolódó költségek kalkulálására, a finanszírozás megtervezésére. </a:t>
            </a:r>
          </a:p>
          <a:p>
            <a:pPr marL="457200" lvl="1" indent="0">
              <a:buNone/>
            </a:pPr>
            <a:r>
              <a:rPr lang="hu-HU" sz="2000" dirty="0"/>
              <a:t>Pl.: kutatás/adatgyűjtés alatti adattárolás felmerülő költségei, </a:t>
            </a:r>
            <a:r>
              <a:rPr lang="hu-HU" sz="2000" dirty="0" err="1"/>
              <a:t>repozitóriumi</a:t>
            </a:r>
            <a:r>
              <a:rPr lang="hu-HU" sz="2000" dirty="0"/>
              <a:t> díj egyes </a:t>
            </a:r>
            <a:r>
              <a:rPr lang="hu-HU" sz="2000" dirty="0" err="1"/>
              <a:t>repozitóriumok</a:t>
            </a:r>
            <a:r>
              <a:rPr lang="hu-HU" sz="2000" dirty="0"/>
              <a:t> esetében, archiválásra való előkészítésének költségei</a:t>
            </a:r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47B925-A829-44E9-85CD-FAF7B0C12EF6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5589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5AA7DD6-4B18-0412-BECB-04B9FE964B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6CA29788-3A94-FA62-60C7-CED92EB49E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B7CD6B6-47A2-E4BA-1E6C-772788E4D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A2F0368E-93E2-0F04-0706-0E7A1AEFD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3E21DF4-178A-5958-60BA-696201AE2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6202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9D5EB3F9-C807-FA8E-2B6F-8C9BB5951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78E99EE3-AC97-6960-BC5A-F2F0A75D46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A200BA3-C776-0A64-91E8-8AE891D8A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8E000AC-1F45-D6FC-4830-615C9095A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16A1AD-D40F-C0C9-1EFA-CEFE75B01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7337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C50D743B-40D4-12F7-1DDD-B73961659C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A5F5919D-E48D-B821-5100-8AE0E9843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413EAAB-1172-2A92-C3B0-F47FC3C5A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6627761-4141-15E2-71EA-6CA29435B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AC0A380A-BB71-0F39-0FE8-40811FDD4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01607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379547C-E7E4-E5A4-F822-65CB2AB65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7534D93-C25F-5BD3-FCA4-9D355FB3A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83A402E-0E4F-B271-989E-764DABC4C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E3BA50B-6D28-A757-1FE0-54519F1AC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157DF3F-D0ED-D4C2-A462-48FBD0D8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814598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8585D7-AEF9-429C-42D5-B1D33FF592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451B6935-4671-7C19-F8A4-0166644E2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905C45FF-8B09-7591-A6D9-5D58E484E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4D02B53-3065-CD77-E5EB-F0A209441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D4D72845-30F3-6126-68C1-BFE628C67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8994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60DD8A2-6CC8-19D2-BEAF-41D75B4C5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3252691-5E59-5D67-ABD4-220CD75745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9C91FFA-112B-DA36-AC16-6218B31E69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2838CBF5-0591-CC5B-786F-7481AFE04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6F648A-C57C-641F-57C8-5C459FE4D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EC3294B9-0042-570A-AF45-94C33497C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22417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F1AFA80-1BC4-4422-241D-C0F01CB95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90DBB688-97EC-802F-40B4-9A2708D6D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DFCE7304-9AB1-C247-5BF6-C64B00D91F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5EBC0AF7-C023-CFD0-168E-2176EF526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B99343A7-79AA-3926-7FFC-C4B54409F0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7BCABB07-039C-24C1-8E76-62E6416EC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667039E0-892E-9A21-91E3-71EF6F0C0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38B5B6EC-0EBD-F1AD-1363-1F15A831F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87999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54B17C-B099-EB8D-8E03-4506D462E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DBDAE2B6-C2F1-10A8-790C-A697D87F6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01110289-59D2-BB06-0A08-23AE399BC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A9C64B9B-FA6A-2943-33B4-ED5FFFD823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72655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11353CC5-5B6D-B1E0-E198-86889AC8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7756EDA-F1E7-58D9-F782-9DC8F9855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6953C7DA-599C-777A-F6BC-59CE91E47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0019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84BBFE-F106-464E-324B-A1128FA69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F5EAC13-0D53-BCF3-70E1-FA551FA07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A721446-4051-6907-874C-FE978D17BF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80FFAF8-9B78-0292-4C94-04DA5ED2D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D51251A-CBFA-1437-52F8-D599277F8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4B006012-C7DD-7FC0-25F4-551A7DD0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95210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E825972F-87A7-7F96-1023-BCF2576D7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FA128F7D-DB14-1EDC-E554-8EAB010273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452D15B-EDE4-84B4-30FD-A82EDAD58A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B62DA6E4-7B84-F4C1-61BE-4B6221501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ECC16FE3-B75B-26FF-CD51-74E0FC90B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21534313-4307-DD31-08EC-897A9254E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5206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DAC7CDDE-74CF-B43E-028C-631F68742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5C9CB19-6483-DFC6-67E9-4268F4113C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0CBFC8C6-37AA-03ED-3F73-29FB1DDB31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10560E-A266-4E87-BA30-38A474314FFD}" type="datetimeFigureOut">
              <a:rPr lang="hu-HU" smtClean="0"/>
              <a:t>2026. 02. 17.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368DA38-40C7-A49D-FBAB-CB3624AF0A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5D5DC8C-328B-2040-FFA0-38862CF606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200B35-7270-4E81-8ADA-1C5A92E60BC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4134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share-your-work/cclicenses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openaccess@konyvtar.mta.h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access.mtak.hu/event/az-adatkezelesi-terv-data-management-plan/" TargetMode="External"/><Relationship Id="rId2" Type="http://schemas.openxmlformats.org/officeDocument/2006/relationships/hyperlink" Target="https://openaccess.mtak.hu/event/adatkezelesi-tervek-tajekoztatas-a-lendulet-palyazok-reszere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cience-cloud.hu/sites/default/files/2021-07/HRDA-DMP.pdf" TargetMode="External"/><Relationship Id="rId4" Type="http://schemas.openxmlformats.org/officeDocument/2006/relationships/hyperlink" Target="https://researchdata.hu/eloadasok/bemutato-hogyan-keszitsunk-kutatasi-adatkezelesi-tervet-az-uj-nkfih-palyazatokhoz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erc.europa.eu/sites/default/files/document/file/ERC-Data-Management-Plan.docx" TargetMode="External"/><Relationship Id="rId2" Type="http://schemas.openxmlformats.org/officeDocument/2006/relationships/hyperlink" Target="https://nkfih.gov.hu/palyazoknak/nkfi-alap/excellence-kutatasi-palyazat-excellence24/palyazati-csomag/research-data-management-plan-nkkp2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mptool.org/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rd-alliance.github.io/metadata-directory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real.mtak.hu/178535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AB3B227-B96E-B297-51B5-332D0F9DFD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dirty="0"/>
              <a:t>Kutatásiadat-kezelési terv</a:t>
            </a:r>
            <a:endParaRPr lang="hu-HU" dirty="0">
              <a:latin typeface="Libre Baskerville" panose="02000000000000000000" pitchFamily="2" charset="0"/>
            </a:endParaRP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4BC27FA3-BAE9-8566-DDC1-788A54125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521523"/>
          </a:xfrm>
        </p:spPr>
        <p:txBody>
          <a:bodyPr/>
          <a:lstStyle/>
          <a:p>
            <a:r>
              <a:rPr lang="hu-HU" dirty="0"/>
              <a:t>(Data Management </a:t>
            </a:r>
            <a:r>
              <a:rPr lang="hu-HU" dirty="0" err="1"/>
              <a:t>Plan</a:t>
            </a:r>
            <a:r>
              <a:rPr lang="hu-HU" dirty="0"/>
              <a:t> - DMP)</a:t>
            </a:r>
            <a:endParaRPr lang="hu-HU" dirty="0">
              <a:latin typeface="Libre Baskerville" panose="02000000000000000000" pitchFamily="2" charset="0"/>
            </a:endParaRPr>
          </a:p>
        </p:txBody>
      </p:sp>
      <p:sp>
        <p:nvSpPr>
          <p:cNvPr id="7" name="Szövegdoboz 6">
            <a:extLst>
              <a:ext uri="{FF2B5EF4-FFF2-40B4-BE49-F238E27FC236}">
                <a16:creationId xmlns:a16="http://schemas.microsoft.com/office/drawing/2014/main" id="{F86EAC21-B049-FDDB-3AEB-5A823144EB31}"/>
              </a:ext>
            </a:extLst>
          </p:cNvPr>
          <p:cNvSpPr txBox="1">
            <a:spLocks/>
          </p:cNvSpPr>
          <p:nvPr/>
        </p:nvSpPr>
        <p:spPr>
          <a:xfrm>
            <a:off x="1404730" y="227966"/>
            <a:ext cx="348532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/>
            <a:r>
              <a:rPr lang="en-GB" sz="1400" b="1" i="0" u="none" strike="noStrike" cap="all" baseline="30000" dirty="0">
                <a:solidFill>
                  <a:srgbClr val="555555"/>
                </a:solidFill>
                <a:latin typeface="Libre Baskerville" panose="02000000000000000000" pitchFamily="2" charset="0"/>
              </a:rPr>
              <a:t>200 </a:t>
            </a:r>
            <a:r>
              <a:rPr lang="en-GB" sz="1400" b="1" i="0" u="none" strike="noStrike" cap="all" baseline="30000" dirty="0" err="1">
                <a:solidFill>
                  <a:srgbClr val="555555"/>
                </a:solidFill>
                <a:latin typeface="Libre Baskerville" panose="02000000000000000000" pitchFamily="2" charset="0"/>
              </a:rPr>
              <a:t>éves</a:t>
            </a:r>
            <a:r>
              <a:rPr lang="en-GB" sz="1400" b="1" i="0" u="none" strike="noStrike" cap="all" baseline="30000" dirty="0">
                <a:solidFill>
                  <a:srgbClr val="555555"/>
                </a:solidFill>
                <a:latin typeface="Libre Baskerville" panose="02000000000000000000" pitchFamily="2" charset="0"/>
              </a:rPr>
              <a:t> </a:t>
            </a:r>
          </a:p>
          <a:p>
            <a:pPr marR="0" algn="l" rtl="0"/>
            <a:r>
              <a:rPr lang="en-GB" sz="1400" b="1" i="0" u="none" strike="noStrike" cap="all" baseline="30000" dirty="0">
                <a:solidFill>
                  <a:srgbClr val="555555"/>
                </a:solidFill>
                <a:latin typeface="Libre Baskerville" panose="02000000000000000000" pitchFamily="2" charset="0"/>
              </a:rPr>
              <a:t>a Magyar </a:t>
            </a:r>
            <a:r>
              <a:rPr lang="en-GB" sz="1400" b="1" i="0" u="none" strike="noStrike" cap="all" baseline="30000" dirty="0" err="1">
                <a:solidFill>
                  <a:srgbClr val="555555"/>
                </a:solidFill>
                <a:latin typeface="Libre Baskerville" panose="02000000000000000000" pitchFamily="2" charset="0"/>
              </a:rPr>
              <a:t>Tudományos</a:t>
            </a:r>
            <a:r>
              <a:rPr lang="en-GB" sz="1400" b="1" i="0" u="none" strike="noStrike" cap="all" baseline="30000" dirty="0">
                <a:solidFill>
                  <a:srgbClr val="555555"/>
                </a:solidFill>
                <a:latin typeface="Libre Baskerville" panose="02000000000000000000" pitchFamily="2" charset="0"/>
              </a:rPr>
              <a:t> </a:t>
            </a:r>
            <a:r>
              <a:rPr lang="en-GB" sz="1400" b="1" i="0" u="none" strike="noStrike" cap="all" baseline="30000" dirty="0" err="1">
                <a:solidFill>
                  <a:srgbClr val="555555"/>
                </a:solidFill>
                <a:latin typeface="Libre Baskerville" panose="02000000000000000000" pitchFamily="2" charset="0"/>
              </a:rPr>
              <a:t>Akadémia</a:t>
            </a:r>
            <a:r>
              <a:rPr lang="en-GB" sz="1400" b="1" i="0" u="none" strike="noStrike" cap="all" baseline="30000" dirty="0">
                <a:solidFill>
                  <a:srgbClr val="555555"/>
                </a:solidFill>
                <a:latin typeface="Libre Baskerville" panose="02000000000000000000" pitchFamily="2" charset="0"/>
              </a:rPr>
              <a:t> </a:t>
            </a:r>
            <a:r>
              <a:rPr lang="en-GB" sz="1400" b="1" i="0" u="none" strike="noStrike" cap="all" baseline="30000" dirty="0" err="1">
                <a:solidFill>
                  <a:srgbClr val="555555"/>
                </a:solidFill>
                <a:latin typeface="Libre Baskerville" panose="02000000000000000000" pitchFamily="2" charset="0"/>
              </a:rPr>
              <a:t>Könyvtára</a:t>
            </a:r>
            <a:endParaRPr lang="en-GB" sz="1400" b="1" i="0" u="none" strike="noStrike" cap="all" baseline="30000" dirty="0">
              <a:solidFill>
                <a:srgbClr val="555555"/>
              </a:solidFill>
              <a:latin typeface="Libre Baskerville" panose="02000000000000000000" pitchFamily="2" charset="0"/>
            </a:endParaRPr>
          </a:p>
          <a:p>
            <a:pPr marR="0" algn="l" rtl="0"/>
            <a:endParaRPr lang="hu-HU" sz="2800" b="0" i="0" u="none" strike="noStrike" cap="all" baseline="30000" dirty="0">
              <a:solidFill>
                <a:srgbClr val="555555"/>
              </a:solidFill>
              <a:latin typeface="Libre Baskerville" panose="02000000000000000000" pitchFamily="2" charset="0"/>
            </a:endParaRPr>
          </a:p>
          <a:p>
            <a:pPr marR="0" algn="l" rtl="0"/>
            <a:r>
              <a:rPr lang="en-US" sz="1400" b="0" i="0" u="none" strike="noStrike" cap="all" baseline="30000" dirty="0">
                <a:solidFill>
                  <a:srgbClr val="555555"/>
                </a:solidFill>
                <a:latin typeface="Libre Baskerville" panose="02000000000000000000" pitchFamily="2" charset="0"/>
              </a:rPr>
              <a:t>Bicentenary of the Academy Library</a:t>
            </a:r>
            <a:endParaRPr lang="hu-HU" sz="1600" cap="all" baseline="30000" dirty="0"/>
          </a:p>
        </p:txBody>
      </p:sp>
      <p:pic>
        <p:nvPicPr>
          <p:cNvPr id="6" name="Kép 5" descr="A képen kézírás, vázlat, kalligráfia, tipográfia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E0FF6208-BE7C-3DBA-CDFE-5D3B2A6EC86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14" y="5595491"/>
            <a:ext cx="3148869" cy="1419802"/>
          </a:xfrm>
          <a:prstGeom prst="rect">
            <a:avLst/>
          </a:prstGeom>
        </p:spPr>
      </p:pic>
      <p:pic>
        <p:nvPicPr>
          <p:cNvPr id="10" name="Kép 9" descr="A képen szöveg, Betűtípus, vázlat, fehér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0DF77990-9A4B-A11D-8304-6988CAE7C3E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87673" y="5969534"/>
            <a:ext cx="1604813" cy="521523"/>
          </a:xfrm>
          <a:prstGeom prst="rect">
            <a:avLst/>
          </a:prstGeom>
        </p:spPr>
      </p:pic>
      <p:pic>
        <p:nvPicPr>
          <p:cNvPr id="8" name="Kép 7" descr="A képen Betűtípus, szöveg, szimbólum, poszter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E6345099-0AC4-6847-708A-71226C0AC8B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57" y="227966"/>
            <a:ext cx="731929" cy="835960"/>
          </a:xfrm>
          <a:prstGeom prst="rect">
            <a:avLst/>
          </a:prstGeom>
        </p:spPr>
      </p:pic>
      <p:sp>
        <p:nvSpPr>
          <p:cNvPr id="4" name="Szövegdoboz 3">
            <a:extLst>
              <a:ext uri="{FF2B5EF4-FFF2-40B4-BE49-F238E27FC236}">
                <a16:creationId xmlns:a16="http://schemas.microsoft.com/office/drawing/2014/main" id="{7928C00E-A5DB-1F14-F2D1-8DAA2F68418C}"/>
              </a:ext>
            </a:extLst>
          </p:cNvPr>
          <p:cNvSpPr txBox="1"/>
          <p:nvPr/>
        </p:nvSpPr>
        <p:spPr>
          <a:xfrm>
            <a:off x="2366249" y="4578770"/>
            <a:ext cx="47372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1400" dirty="0"/>
              <a:t>Virág Gabriella</a:t>
            </a:r>
            <a:br>
              <a:rPr lang="hu-HU" sz="1400" dirty="0"/>
            </a:br>
            <a:r>
              <a:rPr lang="hu-HU" sz="1400" dirty="0"/>
              <a:t>MTA KIK, Kutatástámogatás Osztály</a:t>
            </a:r>
          </a:p>
        </p:txBody>
      </p:sp>
    </p:spTree>
    <p:extLst>
      <p:ext uri="{BB962C8B-B14F-4D97-AF65-F5344CB8AC3E}">
        <p14:creationId xmlns:p14="http://schemas.microsoft.com/office/powerpoint/2010/main" val="38653136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1E0CB66-8F0F-C0F0-A73C-B4E147377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1800" dirty="0"/>
              <a:t>Az </a:t>
            </a:r>
            <a:r>
              <a:rPr lang="hu-HU" sz="1800" dirty="0" err="1"/>
              <a:t>interoperabilitás</a:t>
            </a:r>
            <a:r>
              <a:rPr lang="hu-HU" sz="1800" dirty="0"/>
              <a:t> azt jelenti, hogy az adatok:</a:t>
            </a:r>
          </a:p>
          <a:p>
            <a:r>
              <a:rPr lang="hu-HU" sz="1800" dirty="0"/>
              <a:t>Cserélhetők és </a:t>
            </a:r>
            <a:r>
              <a:rPr lang="hu-HU" sz="1800" dirty="0" err="1"/>
              <a:t>újrafelhasználhatók</a:t>
            </a:r>
            <a:r>
              <a:rPr lang="hu-HU" sz="1800" dirty="0"/>
              <a:t> különböző kutatók, intézmények és országok között</a:t>
            </a:r>
          </a:p>
          <a:p>
            <a:r>
              <a:rPr lang="hu-HU" sz="1800" dirty="0"/>
              <a:t>Szabványos formátumban érhetők el</a:t>
            </a:r>
          </a:p>
          <a:p>
            <a:r>
              <a:rPr lang="hu-HU" sz="1800" dirty="0"/>
              <a:t>Lehetővé teszik más adatforrásokkal való összekapcsolást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hu-HU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dirty="0"/>
              <a:t>A reprodukálhatóságra kell koncentrálni, a felhasznált szótárakról, stb. írni. Célszerű megadni a felhasznált szabványos szótárak nevét és elérhetőségét.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endParaRPr lang="hu-HU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dirty="0"/>
              <a:t>Fontos a gazdag </a:t>
            </a:r>
            <a:r>
              <a:rPr lang="hu-HU" sz="1800" dirty="0" err="1"/>
              <a:t>metaadatolás</a:t>
            </a:r>
            <a:r>
              <a:rPr lang="hu-HU" sz="1800" dirty="0"/>
              <a:t>, a metaadatszabványok használata, mert megkönnyíti a gépi olvashatóságot, ezáltal az adatok értelmezhetősége növekszik. Érdemes részletes ‚</a:t>
            </a:r>
            <a:r>
              <a:rPr lang="hu-HU" sz="1800" dirty="0" err="1"/>
              <a:t>Readme</a:t>
            </a:r>
            <a:r>
              <a:rPr lang="hu-HU" sz="1800" dirty="0"/>
              <a:t>’ fájlt készíteni az adatcsomaghoz.</a:t>
            </a:r>
          </a:p>
          <a:p>
            <a:pPr marL="0" indent="0">
              <a:buNone/>
            </a:pPr>
            <a:endParaRPr lang="hu-HU" sz="1700" dirty="0"/>
          </a:p>
        </p:txBody>
      </p:sp>
    </p:spTree>
    <p:extLst>
      <p:ext uri="{BB962C8B-B14F-4D97-AF65-F5344CB8AC3E}">
        <p14:creationId xmlns:p14="http://schemas.microsoft.com/office/powerpoint/2010/main" val="17937244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3" name="Rectangle 39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54" name="Rectangle 41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43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45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47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8" name="Freeform: Shape 49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CDA4619-AE44-39E7-BD09-933D918B3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2200" dirty="0">
                <a:solidFill>
                  <a:srgbClr val="FFFFFF"/>
                </a:solidFill>
              </a:rPr>
              <a:t>4. Az adatok </a:t>
            </a:r>
            <a:r>
              <a:rPr lang="hu-HU" sz="2200" dirty="0" err="1">
                <a:solidFill>
                  <a:srgbClr val="FFFFFF"/>
                </a:solidFill>
              </a:rPr>
              <a:t>újrafelhasználhatóságának</a:t>
            </a:r>
            <a:r>
              <a:rPr lang="hu-HU" sz="2200" dirty="0">
                <a:solidFill>
                  <a:srgbClr val="FFFFFF"/>
                </a:solidFill>
              </a:rPr>
              <a:t> növelése / </a:t>
            </a:r>
            <a:r>
              <a:rPr lang="hu-HU" sz="2200" dirty="0" err="1">
                <a:solidFill>
                  <a:srgbClr val="FFFFFF"/>
                </a:solidFill>
              </a:rPr>
              <a:t>Increase</a:t>
            </a:r>
            <a:r>
              <a:rPr lang="hu-HU" sz="2200" dirty="0">
                <a:solidFill>
                  <a:srgbClr val="FFFFFF"/>
                </a:solidFill>
              </a:rPr>
              <a:t> </a:t>
            </a:r>
            <a:r>
              <a:rPr lang="hu-HU" sz="2200" dirty="0" err="1">
                <a:solidFill>
                  <a:srgbClr val="FFFFFF"/>
                </a:solidFill>
              </a:rPr>
              <a:t>data</a:t>
            </a:r>
            <a:r>
              <a:rPr lang="hu-HU" sz="2200" dirty="0">
                <a:solidFill>
                  <a:srgbClr val="FFFFFF"/>
                </a:solidFill>
              </a:rPr>
              <a:t> Re-</a:t>
            </a:r>
            <a:r>
              <a:rPr lang="hu-HU" sz="2200" dirty="0" err="1">
                <a:solidFill>
                  <a:srgbClr val="FFFFFF"/>
                </a:solidFill>
              </a:rPr>
              <a:t>use</a:t>
            </a:r>
            <a:endParaRPr lang="hu-HU" sz="22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C693A86-1219-DE7D-3034-2AB21EE32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1600" b="1" dirty="0" err="1"/>
              <a:t>Licencelés</a:t>
            </a:r>
            <a:endParaRPr lang="hu-HU" sz="1600" b="1" dirty="0"/>
          </a:p>
          <a:p>
            <a:r>
              <a:rPr lang="hu-HU" sz="1600" dirty="0"/>
              <a:t>Milyen licenc alatt lesznek elérhetők az adatok?</a:t>
            </a:r>
          </a:p>
          <a:p>
            <a:r>
              <a:rPr lang="hu-HU" sz="1600" dirty="0"/>
              <a:t>A licenc biztosítja-e a lehető legszélesebb körű </a:t>
            </a:r>
            <a:r>
              <a:rPr lang="hu-HU" sz="1600" dirty="0" err="1"/>
              <a:t>újrafelhasználást</a:t>
            </a:r>
            <a:r>
              <a:rPr lang="hu-HU" sz="1600" dirty="0"/>
              <a:t>?</a:t>
            </a:r>
          </a:p>
          <a:p>
            <a:pPr marL="0" indent="0">
              <a:buNone/>
            </a:pPr>
            <a:r>
              <a:rPr lang="hu-HU" sz="1600" b="1" dirty="0"/>
              <a:t>Elérhetőség időzítése</a:t>
            </a:r>
          </a:p>
          <a:p>
            <a:r>
              <a:rPr lang="hu-HU" sz="1600" dirty="0"/>
              <a:t>Mikor válnak az adatok </a:t>
            </a:r>
            <a:r>
              <a:rPr lang="hu-HU" sz="1600" dirty="0" err="1"/>
              <a:t>újrafelhasználhatóvá</a:t>
            </a:r>
            <a:r>
              <a:rPr lang="hu-HU" sz="1600" dirty="0"/>
              <a:t>?</a:t>
            </a:r>
          </a:p>
          <a:p>
            <a:r>
              <a:rPr lang="hu-HU" sz="1600" dirty="0"/>
              <a:t>Van-e embargó?</a:t>
            </a:r>
          </a:p>
          <a:p>
            <a:r>
              <a:rPr lang="hu-HU" sz="1600" dirty="0"/>
              <a:t>Ha igen, miért és mennyi ideig?</a:t>
            </a:r>
          </a:p>
          <a:p>
            <a:pPr marL="0" indent="0">
              <a:buNone/>
            </a:pPr>
            <a:r>
              <a:rPr lang="hu-HU" sz="1600" b="1" dirty="0"/>
              <a:t>Harmadik felek általi használat</a:t>
            </a:r>
          </a:p>
          <a:p>
            <a:r>
              <a:rPr lang="hu-HU" sz="1600" dirty="0"/>
              <a:t>Használhatók-e az adatok a projekt lezárása után is?</a:t>
            </a:r>
          </a:p>
          <a:p>
            <a:r>
              <a:rPr lang="hu-HU" sz="1600" dirty="0"/>
              <a:t>Ha az </a:t>
            </a:r>
            <a:r>
              <a:rPr lang="hu-HU" sz="1600" dirty="0" err="1"/>
              <a:t>újrafelhasználás</a:t>
            </a:r>
            <a:r>
              <a:rPr lang="hu-HU" sz="1600" dirty="0"/>
              <a:t> korlátozott, mi ennek az oka?</a:t>
            </a:r>
          </a:p>
          <a:p>
            <a:pPr marL="0" indent="0">
              <a:buNone/>
            </a:pPr>
            <a:r>
              <a:rPr lang="hu-HU" sz="1600" b="1" dirty="0"/>
              <a:t>Minőségbiztosítás</a:t>
            </a:r>
          </a:p>
          <a:p>
            <a:r>
              <a:rPr lang="hu-HU" sz="1600" dirty="0"/>
              <a:t>Milyen adatellenőrzési és validációs eljárásokat alkalmaz?</a:t>
            </a:r>
          </a:p>
          <a:p>
            <a:r>
              <a:rPr lang="hu-HU" sz="1600" dirty="0"/>
              <a:t>Hogyan biztosítja az adatok pontosságát és megbízhatóságát?</a:t>
            </a:r>
          </a:p>
          <a:p>
            <a:pPr marL="0" indent="0">
              <a:buNone/>
            </a:pPr>
            <a:r>
              <a:rPr lang="hu-HU" sz="1600" b="1" dirty="0"/>
              <a:t>Megőrzési idő</a:t>
            </a:r>
          </a:p>
          <a:p>
            <a:r>
              <a:rPr lang="hu-HU" sz="1600" dirty="0"/>
              <a:t>Mennyi ideig maradnak az adatok elérhetők és </a:t>
            </a:r>
            <a:r>
              <a:rPr lang="hu-HU" sz="1600" dirty="0" err="1"/>
              <a:t>újrafelhasználhatók</a:t>
            </a:r>
            <a:r>
              <a:rPr lang="hu-HU" sz="1600" dirty="0"/>
              <a:t>?</a:t>
            </a:r>
          </a:p>
          <a:p>
            <a:endParaRPr lang="hu-HU" sz="1600" dirty="0"/>
          </a:p>
        </p:txBody>
      </p:sp>
    </p:spTree>
    <p:extLst>
      <p:ext uri="{BB962C8B-B14F-4D97-AF65-F5344CB8AC3E}">
        <p14:creationId xmlns:p14="http://schemas.microsoft.com/office/powerpoint/2010/main" val="1665781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8B945FC4-D4B8-26A7-CC1D-D634FFFEA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u-HU">
                <a:solidFill>
                  <a:srgbClr val="FFFFFF"/>
                </a:solidFill>
              </a:rPr>
              <a:t>Creative Commons (CC) licencek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655D70B-DFD2-B6A2-55E0-48991E20F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8800" y="193040"/>
            <a:ext cx="6984999" cy="6421120"/>
          </a:xfrm>
        </p:spPr>
        <p:txBody>
          <a:bodyPr anchor="ctr">
            <a:normAutofit fontScale="92500" lnSpcReduction="10000"/>
          </a:bodyPr>
          <a:lstStyle/>
          <a:p>
            <a:pPr marL="0" indent="0">
              <a:buNone/>
            </a:pPr>
            <a:r>
              <a:rPr lang="hu-HU" sz="1600" dirty="0"/>
              <a:t>A </a:t>
            </a:r>
            <a:r>
              <a:rPr lang="hu-HU" sz="1600" dirty="0" err="1"/>
              <a:t>Creative</a:t>
            </a:r>
            <a:r>
              <a:rPr lang="hu-HU" sz="1600" dirty="0"/>
              <a:t> </a:t>
            </a:r>
            <a:r>
              <a:rPr lang="hu-HU" sz="1600" dirty="0" err="1"/>
              <a:t>Commons</a:t>
            </a:r>
            <a:r>
              <a:rPr lang="hu-HU" sz="1600" dirty="0"/>
              <a:t> egy nemzetközi, szabványosított licencrendszer, amely lehetővé teszi a szerzők számára, hogy előre meghatározott feltételekkel engedélyezzék műveik felhasználását.</a:t>
            </a:r>
          </a:p>
          <a:p>
            <a:pPr marL="0" indent="0">
              <a:buNone/>
            </a:pPr>
            <a:r>
              <a:rPr lang="hu-HU" sz="1600" u="sng" dirty="0">
                <a:hlinkClick r:id="rId2"/>
              </a:rPr>
              <a:t>https://creativecommons.org/share-your-work/cclicenses/</a:t>
            </a:r>
            <a:endParaRPr lang="hu-HU" sz="1600" dirty="0"/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r>
              <a:rPr lang="hu-HU" sz="1600" dirty="0"/>
              <a:t>A fő feltételek (moduláris rendszer)</a:t>
            </a:r>
          </a:p>
          <a:p>
            <a:pPr marL="0" indent="0">
              <a:buNone/>
            </a:pPr>
            <a:r>
              <a:rPr lang="hu-HU" sz="1600" dirty="0"/>
              <a:t>BY – Nevezd meg! (szerző feltüntetése kötelező)</a:t>
            </a:r>
          </a:p>
          <a:p>
            <a:pPr marL="0" indent="0">
              <a:buNone/>
            </a:pPr>
            <a:r>
              <a:rPr lang="hu-HU" sz="1600" dirty="0"/>
              <a:t>SA – Így add tovább! (azonos licenc alatt terjeszthető tovább)</a:t>
            </a:r>
          </a:p>
          <a:p>
            <a:pPr marL="0" indent="0">
              <a:buNone/>
            </a:pPr>
            <a:r>
              <a:rPr lang="hu-HU" sz="1600" dirty="0"/>
              <a:t>NC – Ne add el! (nem kereskedelmi célú felhasználás)</a:t>
            </a:r>
          </a:p>
          <a:p>
            <a:pPr marL="0" indent="0">
              <a:buNone/>
            </a:pPr>
            <a:r>
              <a:rPr lang="hu-HU" sz="1600" dirty="0"/>
              <a:t>ND – Ne változtasd! (nem készíthető átdolgozás)</a:t>
            </a:r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r>
              <a:rPr lang="hu-HU" sz="1600" dirty="0"/>
              <a:t>A leggyakoribb licencek</a:t>
            </a:r>
          </a:p>
          <a:p>
            <a:pPr marL="0" indent="0">
              <a:buNone/>
            </a:pPr>
            <a:r>
              <a:rPr lang="hu-HU" sz="1600" dirty="0"/>
              <a:t>CC BY – szabad felhasználás, csak a szerző megnevezése kötelező</a:t>
            </a:r>
          </a:p>
          <a:p>
            <a:pPr marL="0" indent="0">
              <a:buNone/>
            </a:pPr>
            <a:r>
              <a:rPr lang="hu-HU" sz="1600" dirty="0"/>
              <a:t>CC BY-SA – mint a Wikipédia licence, vagy több nyílt egyetemi tananyag</a:t>
            </a:r>
          </a:p>
          <a:p>
            <a:pPr marL="0" indent="0">
              <a:buNone/>
            </a:pPr>
            <a:r>
              <a:rPr lang="hu-HU" sz="1600" dirty="0"/>
              <a:t>CC BY-NC – nem kereskedelmi felhasználás</a:t>
            </a:r>
          </a:p>
          <a:p>
            <a:pPr marL="0" indent="0">
              <a:buNone/>
            </a:pPr>
            <a:r>
              <a:rPr lang="hu-HU" sz="1600" dirty="0"/>
              <a:t>CC BY-NC-ND – legkorlátozóbb nyílt CC-licenc</a:t>
            </a:r>
          </a:p>
          <a:p>
            <a:pPr marL="0" indent="0">
              <a:buNone/>
            </a:pPr>
            <a:endParaRPr lang="hu-HU" sz="1600" dirty="0"/>
          </a:p>
          <a:p>
            <a:pPr marL="0" indent="0">
              <a:buNone/>
            </a:pPr>
            <a:r>
              <a:rPr lang="hu-HU" sz="1600" dirty="0"/>
              <a:t>A CC licencek nem mondanak le a szerzői jogról, hanem annak gyakorlását szabályozzák.</a:t>
            </a:r>
          </a:p>
          <a:p>
            <a:pPr marL="0" indent="0">
              <a:buNone/>
            </a:pPr>
            <a:r>
              <a:rPr lang="hu-HU" sz="1600" dirty="0"/>
              <a:t>Nem visszavonhatók (a már megadott felhasználási jogok érvényben maradnak).</a:t>
            </a:r>
          </a:p>
          <a:p>
            <a:pPr marL="0" indent="0">
              <a:buNone/>
            </a:pPr>
            <a:r>
              <a:rPr lang="hu-HU" sz="1600" dirty="0"/>
              <a:t>A legnyitottabb forma: CC0 – közkincshez közeli jogállás.</a:t>
            </a:r>
          </a:p>
          <a:p>
            <a:pPr marL="0" indent="0">
              <a:buNone/>
            </a:pPr>
            <a:endParaRPr lang="hu-HU" sz="1100" dirty="0"/>
          </a:p>
        </p:txBody>
      </p:sp>
    </p:spTree>
    <p:extLst>
      <p:ext uri="{BB962C8B-B14F-4D97-AF65-F5344CB8AC3E}">
        <p14:creationId xmlns:p14="http://schemas.microsoft.com/office/powerpoint/2010/main" val="3825127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D12F1-1252-35F7-6867-3D23273FF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364DBB6F-F8CD-2839-2D80-8EA1779A2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3400">
                <a:solidFill>
                  <a:srgbClr val="FFFFFF"/>
                </a:solidFill>
              </a:rPr>
              <a:t>5. Erőforrások hozzárendelése és adatbiztonság / Allocation of resources and data security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47CCFBF-03F0-CF3E-058F-23D658B93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2000" b="1"/>
              <a:t>Költségek</a:t>
            </a:r>
          </a:p>
          <a:p>
            <a:r>
              <a:rPr lang="hu-HU" sz="2000"/>
              <a:t>Mennyibe kerül az adatok FAIR elvek szerinti kezelése?</a:t>
            </a:r>
          </a:p>
          <a:p>
            <a:r>
              <a:rPr lang="hu-HU" sz="2000"/>
              <a:t>Hogyan fedezi ezeket a költségeket?</a:t>
            </a:r>
          </a:p>
          <a:p>
            <a:pPr marL="0" indent="0">
              <a:buNone/>
            </a:pPr>
            <a:r>
              <a:rPr lang="hu-HU" sz="2000" b="1"/>
              <a:t>Felelősségi körök</a:t>
            </a:r>
          </a:p>
          <a:p>
            <a:r>
              <a:rPr lang="hu-HU" sz="2000"/>
              <a:t>Ki felel az adatkezelésért a projektben?</a:t>
            </a:r>
          </a:p>
          <a:p>
            <a:r>
              <a:rPr lang="hu-HU" sz="2000"/>
              <a:t>Milyen szerepkörök vannak kijelölve?</a:t>
            </a:r>
          </a:p>
          <a:p>
            <a:pPr marL="0" indent="0">
              <a:buNone/>
            </a:pPr>
            <a:r>
              <a:rPr lang="hu-HU" sz="2000" b="1"/>
              <a:t>Hosszú távú megőrzés</a:t>
            </a:r>
          </a:p>
          <a:p>
            <a:r>
              <a:rPr lang="hu-HU" sz="2000"/>
              <a:t>Milyen költségei és értéke van a hosszú távú archiválásnak?</a:t>
            </a:r>
          </a:p>
          <a:p>
            <a:r>
              <a:rPr lang="hu-HU" sz="2000"/>
              <a:t>Minősített repozitóriumban történik-e a megőrzés?</a:t>
            </a:r>
          </a:p>
          <a:p>
            <a:pPr marL="0" indent="0">
              <a:buNone/>
            </a:pPr>
            <a:r>
              <a:rPr lang="hu-HU" sz="2000" b="1"/>
              <a:t>Adatbiztonság</a:t>
            </a:r>
          </a:p>
          <a:p>
            <a:r>
              <a:rPr lang="hu-HU" sz="2000"/>
              <a:t>Hogyan történik az adatok mentése és visszaállítása?</a:t>
            </a:r>
          </a:p>
          <a:p>
            <a:r>
              <a:rPr lang="hu-HU" sz="2000"/>
              <a:t>Hogyan biztosítja az érzékeny adatok biztonságos tárolását és továbbítását?</a:t>
            </a:r>
          </a:p>
          <a:p>
            <a:endParaRPr lang="hu-HU" sz="2000"/>
          </a:p>
        </p:txBody>
      </p:sp>
    </p:spTree>
    <p:extLst>
      <p:ext uri="{BB962C8B-B14F-4D97-AF65-F5344CB8AC3E}">
        <p14:creationId xmlns:p14="http://schemas.microsoft.com/office/powerpoint/2010/main" val="2368825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A921F96F-8CAD-28A3-4E83-B946DD2438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2000"/>
              <a:t>A kutatásiadat-kezelési terv kitöltéséhez az MTA KIK munkatársai segítséget nyújtanak</a:t>
            </a:r>
          </a:p>
          <a:p>
            <a:pPr marL="0" indent="0">
              <a:buNone/>
            </a:pPr>
            <a:r>
              <a:rPr lang="hu-HU" sz="2000">
                <a:hlinkClick r:id="rId2"/>
              </a:rPr>
              <a:t>openaccess@konyvtar.mta.hu</a:t>
            </a:r>
            <a:endParaRPr lang="hu-HU" sz="2000"/>
          </a:p>
          <a:p>
            <a:pPr marL="0" indent="0">
              <a:buNone/>
            </a:pPr>
            <a:endParaRPr lang="hu-HU" sz="2000"/>
          </a:p>
        </p:txBody>
      </p:sp>
    </p:spTree>
    <p:extLst>
      <p:ext uri="{BB962C8B-B14F-4D97-AF65-F5344CB8AC3E}">
        <p14:creationId xmlns:p14="http://schemas.microsoft.com/office/powerpoint/2010/main" val="6308708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9B545E6-0AA7-13E0-A757-9F46E1481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4000">
                <a:solidFill>
                  <a:srgbClr val="FFFFFF"/>
                </a:solidFill>
              </a:rPr>
              <a:t>Hasznos linkek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E314DB2C-AC36-A84F-8D96-1E011D3C7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hu-HU" sz="1400"/>
              <a:t>Adatkezelési tervek – tájékoztatás a Lendület pályázók részére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/>
              <a:t>2025. február 11. [előadás diák és videó felvétel]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/>
              <a:t>Holl András, Virág Gabriella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>
                <a:hlinkClick r:id="rId2"/>
              </a:rPr>
              <a:t>https://openaccess.mtak.hu/event/adatkezelesi-tervek-tajekoztatas-a-lendulet-palyazok-reszere/</a:t>
            </a:r>
            <a:endParaRPr lang="hu-HU" sz="140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hu-HU" sz="1400"/>
              <a:t>HRDA webinárium: Az adatkezelési terv – Data Management Plan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/>
              <a:t>2020. március 18. [előadás diák]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/>
              <a:t>Holl András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>
                <a:hlinkClick r:id="rId3"/>
              </a:rPr>
              <a:t>https://openaccess.mtak.hu/event/az-adatkezelesi-terv-data-management-plan/</a:t>
            </a:r>
            <a:endParaRPr lang="hu-HU" sz="140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hu-HU" sz="1400"/>
              <a:t>ARP Hogyan készítsünk kutatási adatkezelési tervet az új NKFIH pályázatokhoz?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/>
              <a:t>2024. június 7. [video felvétel]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/>
              <a:t>Meiszterics Enikő, Egyed-Gergely Júlia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>
                <a:hlinkClick r:id="rId4"/>
              </a:rPr>
              <a:t>https://researchdata.hu/eloadasok/bemutato-hogyan-keszitsunk-kutatasi-adatkezelesi-tervet-az-uj-nkfih-palyazatokhoz</a:t>
            </a:r>
            <a:endParaRPr lang="hu-HU" sz="140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hu-HU" sz="1400"/>
              <a:t>A kutatási adatok FAIR kezelésének alapjai és az adatkezelési terv - ELKH Cloud / HRDA</a:t>
            </a:r>
          </a:p>
          <a:p>
            <a:pPr marL="457200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/>
              <a:t>2021. Május 20. [előadás diák]</a:t>
            </a:r>
          </a:p>
          <a:p>
            <a:pPr marL="457200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/>
              <a:t>Holl András</a:t>
            </a:r>
          </a:p>
          <a:p>
            <a:pPr marL="457200" lvl="2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400">
                <a:hlinkClick r:id="rId5"/>
              </a:rPr>
              <a:t>https://science-cloud.hu/sites/default/files/2021-07/HRDA-DMP.pdf</a:t>
            </a:r>
            <a:endParaRPr lang="hu-HU" sz="1400"/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endParaRPr lang="hu-HU" sz="1400"/>
          </a:p>
          <a:p>
            <a:pPr marL="0" indent="0">
              <a:buNone/>
            </a:pPr>
            <a:endParaRPr lang="hu-HU" sz="1400"/>
          </a:p>
        </p:txBody>
      </p:sp>
    </p:spTree>
    <p:extLst>
      <p:ext uri="{BB962C8B-B14F-4D97-AF65-F5344CB8AC3E}">
        <p14:creationId xmlns:p14="http://schemas.microsoft.com/office/powerpoint/2010/main" val="2498365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ED57136-A437-3193-3991-B7C59CCD6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hu-HU" sz="3400">
                <a:solidFill>
                  <a:srgbClr val="FFFFFF"/>
                </a:solidFill>
              </a:rPr>
              <a:t>Hasonló adatkezelési tervek:</a:t>
            </a:r>
            <a:br>
              <a:rPr lang="hu-HU" sz="3400">
                <a:solidFill>
                  <a:srgbClr val="FFFFFF"/>
                </a:solidFill>
              </a:rPr>
            </a:br>
            <a:endParaRPr lang="hu-HU" sz="340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3E82274-75FC-534D-1D9F-519A09EEF1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ctr">
            <a:normAutofit/>
          </a:bodyPr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hu-HU" sz="2000"/>
              <a:t>NKFIH OTKA adatkezelési terv: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>
                <a:hlinkClick r:id="rId2"/>
              </a:rPr>
              <a:t>https://nkfih.gov.hu/palyazoknak/nkfi-alap/excellence-kutatasi-palyazat-excellence24/palyazati-csomag/research-data-management-plan-nkkp24</a:t>
            </a:r>
            <a:endParaRPr lang="hu-HU" sz="200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hu-HU" sz="2000"/>
              <a:t>ERC Data Management Plan: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>
                <a:hlinkClick r:id="rId3"/>
              </a:rPr>
              <a:t>https://erc.europa.eu/sites/default/files/document/file/ERC-Data-Management-Plan.docx</a:t>
            </a:r>
            <a:endParaRPr lang="hu-HU" sz="2000"/>
          </a:p>
          <a:p>
            <a:pPr marL="228600" lvl="1">
              <a:spcBef>
                <a:spcPts val="0"/>
              </a:spcBef>
            </a:pPr>
            <a:r>
              <a:rPr lang="hu-HU" sz="2000"/>
              <a:t>DMP Tool (publikus adatkezelési tervek és létrehozási segédletek):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2000">
                <a:hlinkClick r:id="rId4"/>
              </a:rPr>
              <a:t>https://dmptool.org/</a:t>
            </a:r>
            <a:endParaRPr lang="hu-HU" sz="2000"/>
          </a:p>
          <a:p>
            <a:endParaRPr lang="hu-HU" sz="2000"/>
          </a:p>
        </p:txBody>
      </p:sp>
    </p:spTree>
    <p:extLst>
      <p:ext uri="{BB962C8B-B14F-4D97-AF65-F5344CB8AC3E}">
        <p14:creationId xmlns:p14="http://schemas.microsoft.com/office/powerpoint/2010/main" val="3286157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C71DB7DB-27D3-0854-D584-6BD11A09C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2209" y="2324548"/>
            <a:ext cx="5187576" cy="751043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Köszönöm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figyelmet</a:t>
            </a:r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!</a:t>
            </a:r>
          </a:p>
        </p:txBody>
      </p:sp>
      <p:pic>
        <p:nvPicPr>
          <p:cNvPr id="4" name="Kép 3" descr="A képen Betűtípus, szöveg, szimbólum, poszter látható&#10;&#10;Előfordulhat, hogy az AI által létrehozott tartalom helytelen.">
            <a:extLst>
              <a:ext uri="{FF2B5EF4-FFF2-40B4-BE49-F238E27FC236}">
                <a16:creationId xmlns:a16="http://schemas.microsoft.com/office/drawing/2014/main" id="{3E0C0203-A720-97D1-B708-ECC1BAA35A16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57" y="227966"/>
            <a:ext cx="731929" cy="835960"/>
          </a:xfrm>
          <a:prstGeom prst="rect">
            <a:avLst/>
          </a:prstGeom>
        </p:spPr>
      </p:pic>
      <p:sp>
        <p:nvSpPr>
          <p:cNvPr id="5" name="Szövegdoboz 4">
            <a:extLst>
              <a:ext uri="{FF2B5EF4-FFF2-40B4-BE49-F238E27FC236}">
                <a16:creationId xmlns:a16="http://schemas.microsoft.com/office/drawing/2014/main" id="{B6107D74-8F68-DAE1-335B-C59666A8134C}"/>
              </a:ext>
            </a:extLst>
          </p:cNvPr>
          <p:cNvSpPr txBox="1">
            <a:spLocks/>
          </p:cNvSpPr>
          <p:nvPr/>
        </p:nvSpPr>
        <p:spPr>
          <a:xfrm>
            <a:off x="1404730" y="227966"/>
            <a:ext cx="3485322" cy="820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algn="l" rtl="0">
              <a:spcAft>
                <a:spcPts val="600"/>
              </a:spcAft>
            </a:pPr>
            <a:r>
              <a:rPr lang="en-GB" sz="1400" b="1" i="0" u="none" strike="noStrike" cap="all" baseline="30000" dirty="0">
                <a:solidFill>
                  <a:schemeClr val="bg1"/>
                </a:solidFill>
                <a:latin typeface="Libre Baskerville" panose="02000000000000000000" pitchFamily="2" charset="0"/>
              </a:rPr>
              <a:t>200 </a:t>
            </a:r>
            <a:r>
              <a:rPr lang="en-GB" sz="1400" b="1" i="0" u="none" strike="noStrike" cap="all" baseline="30000" dirty="0" err="1">
                <a:solidFill>
                  <a:schemeClr val="bg1"/>
                </a:solidFill>
                <a:latin typeface="Libre Baskerville" panose="02000000000000000000" pitchFamily="2" charset="0"/>
              </a:rPr>
              <a:t>éves</a:t>
            </a:r>
            <a:r>
              <a:rPr lang="en-GB" sz="1400" b="1" i="0" u="none" strike="noStrike" cap="all" baseline="30000" dirty="0">
                <a:solidFill>
                  <a:schemeClr val="bg1"/>
                </a:solidFill>
                <a:latin typeface="Libre Baskerville" panose="02000000000000000000" pitchFamily="2" charset="0"/>
              </a:rPr>
              <a:t> </a:t>
            </a:r>
          </a:p>
          <a:p>
            <a:pPr marR="0" algn="l" rtl="0">
              <a:spcAft>
                <a:spcPts val="600"/>
              </a:spcAft>
            </a:pPr>
            <a:r>
              <a:rPr lang="en-GB" sz="1400" b="1" i="0" u="none" strike="noStrike" cap="all" baseline="30000" dirty="0">
                <a:solidFill>
                  <a:schemeClr val="bg1"/>
                </a:solidFill>
                <a:latin typeface="Libre Baskerville" panose="02000000000000000000" pitchFamily="2" charset="0"/>
              </a:rPr>
              <a:t>a Magyar </a:t>
            </a:r>
            <a:r>
              <a:rPr lang="en-GB" sz="1400" b="1" i="0" u="none" strike="noStrike" cap="all" baseline="30000" dirty="0" err="1">
                <a:solidFill>
                  <a:schemeClr val="bg1"/>
                </a:solidFill>
                <a:latin typeface="Libre Baskerville" panose="02000000000000000000" pitchFamily="2" charset="0"/>
              </a:rPr>
              <a:t>Tudományos</a:t>
            </a:r>
            <a:r>
              <a:rPr lang="en-GB" sz="1400" b="1" i="0" u="none" strike="noStrike" cap="all" baseline="30000" dirty="0">
                <a:solidFill>
                  <a:schemeClr val="bg1"/>
                </a:solidFill>
                <a:latin typeface="Libre Baskerville" panose="02000000000000000000" pitchFamily="2" charset="0"/>
              </a:rPr>
              <a:t> </a:t>
            </a:r>
            <a:r>
              <a:rPr lang="en-GB" sz="1400" b="1" i="0" u="none" strike="noStrike" cap="all" baseline="30000" dirty="0" err="1">
                <a:solidFill>
                  <a:schemeClr val="bg1"/>
                </a:solidFill>
                <a:latin typeface="Libre Baskerville" panose="02000000000000000000" pitchFamily="2" charset="0"/>
              </a:rPr>
              <a:t>Akadémia</a:t>
            </a:r>
            <a:r>
              <a:rPr lang="en-GB" sz="1400" b="1" i="0" u="none" strike="noStrike" cap="all" baseline="30000" dirty="0">
                <a:solidFill>
                  <a:schemeClr val="bg1"/>
                </a:solidFill>
                <a:latin typeface="Libre Baskerville" panose="02000000000000000000" pitchFamily="2" charset="0"/>
              </a:rPr>
              <a:t> </a:t>
            </a:r>
            <a:r>
              <a:rPr lang="en-GB" sz="1400" b="1" i="0" u="none" strike="noStrike" cap="all" baseline="30000" dirty="0" err="1">
                <a:solidFill>
                  <a:schemeClr val="bg1"/>
                </a:solidFill>
                <a:latin typeface="Libre Baskerville" panose="02000000000000000000" pitchFamily="2" charset="0"/>
              </a:rPr>
              <a:t>Könyvtára</a:t>
            </a:r>
            <a:endParaRPr lang="hu-HU" sz="2800" b="0" i="0" u="none" strike="noStrike" cap="all" baseline="30000" dirty="0">
              <a:solidFill>
                <a:schemeClr val="bg1"/>
              </a:solidFill>
              <a:latin typeface="Libre Baskerville" panose="02000000000000000000" pitchFamily="2" charset="0"/>
            </a:endParaRPr>
          </a:p>
          <a:p>
            <a:pPr marR="0" algn="l" rtl="0">
              <a:spcAft>
                <a:spcPts val="600"/>
              </a:spcAft>
            </a:pPr>
            <a:r>
              <a:rPr lang="en-US" sz="1400" b="0" i="0" u="none" strike="noStrike" cap="all" baseline="30000" dirty="0">
                <a:solidFill>
                  <a:schemeClr val="bg1"/>
                </a:solidFill>
                <a:latin typeface="Libre Baskerville" panose="02000000000000000000" pitchFamily="2" charset="0"/>
              </a:rPr>
              <a:t>Bicentenary of the Academy Library</a:t>
            </a:r>
            <a:endParaRPr lang="hu-HU" sz="1600" cap="all" baseline="30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3310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4469F3F-B211-77D7-D079-0BECDD3BD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4000">
                <a:solidFill>
                  <a:srgbClr val="FFFFFF"/>
                </a:solidFill>
              </a:rPr>
              <a:t>Lendület 2026</a:t>
            </a:r>
            <a:br>
              <a:rPr lang="hu-HU" sz="4000">
                <a:solidFill>
                  <a:srgbClr val="FFFFFF"/>
                </a:solidFill>
              </a:rPr>
            </a:br>
            <a:r>
              <a:rPr lang="en-GB" sz="4000">
                <a:solidFill>
                  <a:srgbClr val="FFFFFF"/>
                </a:solidFill>
              </a:rPr>
              <a:t>Research Data Management Plan (DMP)</a:t>
            </a:r>
            <a:r>
              <a:rPr lang="hu-HU" sz="4000">
                <a:solidFill>
                  <a:srgbClr val="FFFFFF"/>
                </a:solidFill>
              </a:rPr>
              <a:t> szerkezete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1313EA5-C57E-4480-C64A-C939E989FA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r>
              <a:rPr lang="hu-HU" sz="2000" dirty="0"/>
              <a:t>Összefoglaló / </a:t>
            </a:r>
            <a:r>
              <a:rPr lang="hu-HU" sz="2000" dirty="0" err="1"/>
              <a:t>Summary</a:t>
            </a:r>
            <a:endParaRPr lang="hu-HU" sz="2000" dirty="0"/>
          </a:p>
          <a:p>
            <a:r>
              <a:rPr lang="hu-HU" sz="2000" dirty="0"/>
              <a:t>1. Az adatok megtalálhatóvá tétele / </a:t>
            </a:r>
            <a:r>
              <a:rPr lang="hu-HU" sz="2000" dirty="0" err="1"/>
              <a:t>Making</a:t>
            </a:r>
            <a:r>
              <a:rPr lang="hu-HU" sz="2000" dirty="0"/>
              <a:t> </a:t>
            </a:r>
            <a:r>
              <a:rPr lang="hu-HU" sz="2000" dirty="0" err="1"/>
              <a:t>data</a:t>
            </a:r>
            <a:r>
              <a:rPr lang="hu-HU" sz="2000" dirty="0"/>
              <a:t> </a:t>
            </a:r>
            <a:r>
              <a:rPr lang="hu-HU" sz="2000" b="1" dirty="0" err="1">
                <a:solidFill>
                  <a:srgbClr val="C00000"/>
                </a:solidFill>
              </a:rPr>
              <a:t>F</a:t>
            </a:r>
            <a:r>
              <a:rPr lang="hu-HU" sz="2000" dirty="0" err="1"/>
              <a:t>indable</a:t>
            </a:r>
            <a:endParaRPr lang="hu-HU" sz="2000" dirty="0"/>
          </a:p>
          <a:p>
            <a:r>
              <a:rPr lang="hu-HU" sz="2000" dirty="0"/>
              <a:t>2. Az adatok nyíltan hozzáférhetővé tétele / </a:t>
            </a:r>
            <a:r>
              <a:rPr lang="hu-HU" sz="2000" dirty="0" err="1"/>
              <a:t>Making</a:t>
            </a:r>
            <a:r>
              <a:rPr lang="hu-HU" sz="2000" dirty="0"/>
              <a:t> </a:t>
            </a:r>
            <a:r>
              <a:rPr lang="hu-HU" sz="2000" dirty="0" err="1"/>
              <a:t>data</a:t>
            </a:r>
            <a:r>
              <a:rPr lang="hu-HU" sz="2000" dirty="0"/>
              <a:t> </a:t>
            </a:r>
            <a:r>
              <a:rPr lang="hu-HU" sz="2000" dirty="0" err="1"/>
              <a:t>openly</a:t>
            </a:r>
            <a:r>
              <a:rPr lang="hu-HU" sz="2000" dirty="0"/>
              <a:t> </a:t>
            </a:r>
            <a:r>
              <a:rPr lang="hu-HU" sz="2000" b="1" dirty="0" err="1">
                <a:solidFill>
                  <a:srgbClr val="C00000"/>
                </a:solidFill>
              </a:rPr>
              <a:t>A</a:t>
            </a:r>
            <a:r>
              <a:rPr lang="hu-HU" sz="2000" dirty="0" err="1"/>
              <a:t>ccessible</a:t>
            </a:r>
            <a:endParaRPr lang="hu-HU" sz="2000" dirty="0"/>
          </a:p>
          <a:p>
            <a:r>
              <a:rPr lang="hu-HU" sz="2000" dirty="0"/>
              <a:t>3. Az adatok szabványosítása /</a:t>
            </a:r>
            <a:r>
              <a:rPr lang="hu-HU" sz="2000" dirty="0" err="1"/>
              <a:t>Making</a:t>
            </a:r>
            <a:r>
              <a:rPr lang="hu-HU" sz="2000" dirty="0"/>
              <a:t> </a:t>
            </a:r>
            <a:r>
              <a:rPr lang="hu-HU" sz="2000" dirty="0" err="1"/>
              <a:t>data</a:t>
            </a:r>
            <a:r>
              <a:rPr lang="hu-HU" sz="2000" dirty="0"/>
              <a:t> </a:t>
            </a:r>
            <a:r>
              <a:rPr lang="hu-HU" sz="2000" b="1" dirty="0" err="1">
                <a:solidFill>
                  <a:srgbClr val="C00000"/>
                </a:solidFill>
              </a:rPr>
              <a:t>I</a:t>
            </a:r>
            <a:r>
              <a:rPr lang="hu-HU" sz="2000" dirty="0" err="1"/>
              <a:t>nteroperable</a:t>
            </a:r>
            <a:r>
              <a:rPr lang="hu-HU" sz="2000" dirty="0"/>
              <a:t> </a:t>
            </a:r>
          </a:p>
          <a:p>
            <a:r>
              <a:rPr lang="hu-HU" sz="2000" dirty="0"/>
              <a:t>4. Az adatok </a:t>
            </a:r>
            <a:r>
              <a:rPr lang="hu-HU" sz="2000" dirty="0" err="1"/>
              <a:t>újrafelhasználhatóságának</a:t>
            </a:r>
            <a:r>
              <a:rPr lang="hu-HU" sz="2000" dirty="0"/>
              <a:t> növelése / </a:t>
            </a:r>
            <a:r>
              <a:rPr lang="hu-HU" sz="2000" dirty="0" err="1"/>
              <a:t>Increase</a:t>
            </a:r>
            <a:r>
              <a:rPr lang="hu-HU" sz="2000" dirty="0"/>
              <a:t> </a:t>
            </a:r>
            <a:r>
              <a:rPr lang="hu-HU" sz="2000" dirty="0" err="1"/>
              <a:t>data</a:t>
            </a:r>
            <a:r>
              <a:rPr lang="hu-HU" sz="2000" dirty="0"/>
              <a:t> </a:t>
            </a:r>
            <a:r>
              <a:rPr lang="hu-HU" sz="2000" b="1" dirty="0">
                <a:solidFill>
                  <a:srgbClr val="C00000"/>
                </a:solidFill>
              </a:rPr>
              <a:t>R</a:t>
            </a:r>
            <a:r>
              <a:rPr lang="hu-HU" sz="2000" dirty="0"/>
              <a:t>e-</a:t>
            </a:r>
            <a:r>
              <a:rPr lang="hu-HU" sz="2000" dirty="0" err="1"/>
              <a:t>use</a:t>
            </a:r>
            <a:r>
              <a:rPr lang="hu-HU" sz="2000" dirty="0"/>
              <a:t> </a:t>
            </a:r>
          </a:p>
          <a:p>
            <a:r>
              <a:rPr lang="hu-HU" sz="2000" dirty="0"/>
              <a:t>5. Erőforrások hozzárendelése és adatbiztonság / </a:t>
            </a:r>
            <a:r>
              <a:rPr lang="hu-HU" sz="2000" dirty="0" err="1"/>
              <a:t>Allocation</a:t>
            </a:r>
            <a:r>
              <a:rPr lang="hu-HU" sz="2000" dirty="0"/>
              <a:t> of </a:t>
            </a:r>
            <a:r>
              <a:rPr lang="hu-HU" sz="2000" dirty="0" err="1"/>
              <a:t>resources</a:t>
            </a:r>
            <a:r>
              <a:rPr lang="hu-HU" sz="2000" dirty="0"/>
              <a:t> and </a:t>
            </a:r>
            <a:r>
              <a:rPr lang="hu-HU" sz="2000" dirty="0" err="1"/>
              <a:t>data</a:t>
            </a:r>
            <a:r>
              <a:rPr lang="hu-HU" sz="2000" dirty="0"/>
              <a:t> </a:t>
            </a:r>
            <a:r>
              <a:rPr lang="hu-HU" sz="2000" dirty="0" err="1"/>
              <a:t>security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680380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10F24D38-B79E-44B4-830E-043F45D96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522D9C6-9C76-A8B5-634B-82CA51D20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0742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Összefoglaló</a:t>
            </a:r>
            <a:r>
              <a:rPr lang="en-US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/ Summary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C469874-256B-45B3-A79C-7591B4BA1E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35539B2D-8829-1BAD-AA4E-9FD121E03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66345"/>
            <a:ext cx="5097780" cy="391061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700">
                <a:solidFill>
                  <a:srgbClr val="FFFFFF"/>
                </a:solidFill>
              </a:rPr>
              <a:t>Ismertesse az adatgyűjtés / adatgenerálás célját</a:t>
            </a:r>
          </a:p>
          <a:p>
            <a:r>
              <a:rPr lang="en-US" sz="1700">
                <a:solidFill>
                  <a:srgbClr val="FFFFFF"/>
                </a:solidFill>
              </a:rPr>
              <a:t>Mutassa be, hogyan kapcsolódnak az adatok a projekt célkitűzéseihez</a:t>
            </a:r>
          </a:p>
          <a:p>
            <a:r>
              <a:rPr lang="en-US" sz="1700">
                <a:solidFill>
                  <a:srgbClr val="FFFFFF"/>
                </a:solidFill>
              </a:rPr>
              <a:t>Határozza meg a keletkező vagy gyűjtött adatok típusát és formátumát</a:t>
            </a:r>
          </a:p>
          <a:p>
            <a:r>
              <a:rPr lang="en-US" sz="1700">
                <a:solidFill>
                  <a:srgbClr val="FFFFFF"/>
                </a:solidFill>
              </a:rPr>
              <a:t>Jelezze, ha meglévő adatokat is újrahasznosít (ha releváns)</a:t>
            </a:r>
          </a:p>
          <a:p>
            <a:r>
              <a:rPr lang="en-US" sz="1700">
                <a:solidFill>
                  <a:srgbClr val="FFFFFF"/>
                </a:solidFill>
              </a:rPr>
              <a:t>Mutassa be az adatok forrását</a:t>
            </a:r>
          </a:p>
          <a:p>
            <a:r>
              <a:rPr lang="en-US" sz="1700">
                <a:solidFill>
                  <a:srgbClr val="FFFFFF"/>
                </a:solidFill>
              </a:rPr>
              <a:t>Adja meg az adatok várható méretét (ha ismert)</a:t>
            </a:r>
          </a:p>
          <a:p>
            <a:r>
              <a:rPr lang="en-US" sz="1700">
                <a:solidFill>
                  <a:srgbClr val="FFFFFF"/>
                </a:solidFill>
              </a:rPr>
              <a:t>Ismertesse az adatok hasznosíthatóságát: kik számára lehetnek értékesek</a:t>
            </a:r>
          </a:p>
        </p:txBody>
      </p:sp>
      <p:sp>
        <p:nvSpPr>
          <p:cNvPr id="6" name="Szövegdoboz 5">
            <a:extLst>
              <a:ext uri="{FF2B5EF4-FFF2-40B4-BE49-F238E27FC236}">
                <a16:creationId xmlns:a16="http://schemas.microsoft.com/office/drawing/2014/main" id="{DE27CA1F-82B7-F4A6-617E-D3A1FD615638}"/>
              </a:ext>
            </a:extLst>
          </p:cNvPr>
          <p:cNvSpPr txBox="1"/>
          <p:nvPr/>
        </p:nvSpPr>
        <p:spPr>
          <a:xfrm>
            <a:off x="6256020" y="2266345"/>
            <a:ext cx="5097780" cy="39106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200" dirty="0">
                <a:solidFill>
                  <a:srgbClr val="FFFFFF"/>
                </a:solidFill>
              </a:rPr>
              <a:t>Ha a </a:t>
            </a:r>
            <a:r>
              <a:rPr lang="en-US" sz="2200" dirty="0" err="1">
                <a:solidFill>
                  <a:srgbClr val="FFFFFF"/>
                </a:solidFill>
              </a:rPr>
              <a:t>projekt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során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nem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keletkeznek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adatok</a:t>
            </a:r>
            <a:r>
              <a:rPr lang="en-US" sz="2200" dirty="0">
                <a:solidFill>
                  <a:srgbClr val="FFFFFF"/>
                </a:solidFill>
              </a:rPr>
              <a:t> - </a:t>
            </a:r>
            <a:r>
              <a:rPr lang="en-US" sz="2200" dirty="0" err="1">
                <a:solidFill>
                  <a:srgbClr val="FFFFFF"/>
                </a:solidFill>
              </a:rPr>
              <a:t>itt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kell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kijelenteni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FFFFFF"/>
              </a:solidFill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200" dirty="0" err="1">
                <a:solidFill>
                  <a:srgbClr val="FFFFFF"/>
                </a:solidFill>
              </a:rPr>
              <a:t>Mivel</a:t>
            </a:r>
            <a:r>
              <a:rPr lang="en-US" sz="2200" dirty="0">
                <a:solidFill>
                  <a:srgbClr val="FFFFFF"/>
                </a:solidFill>
              </a:rPr>
              <a:t> a DMP-ben </a:t>
            </a:r>
            <a:r>
              <a:rPr lang="en-US" sz="2200" dirty="0" err="1">
                <a:solidFill>
                  <a:srgbClr val="FFFFFF"/>
                </a:solidFill>
              </a:rPr>
              <a:t>másutt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erre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nincs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hely</a:t>
            </a:r>
            <a:r>
              <a:rPr lang="en-US" sz="2200" dirty="0">
                <a:solidFill>
                  <a:srgbClr val="FFFFFF"/>
                </a:solidFill>
              </a:rPr>
              <a:t>, </a:t>
            </a:r>
            <a:r>
              <a:rPr lang="en-US" sz="2200" dirty="0" err="1">
                <a:solidFill>
                  <a:srgbClr val="FFFFFF"/>
                </a:solidFill>
              </a:rPr>
              <a:t>itt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kell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foglalkozni</a:t>
            </a:r>
            <a:r>
              <a:rPr lang="en-US" sz="2200" dirty="0">
                <a:solidFill>
                  <a:srgbClr val="FFFFFF"/>
                </a:solidFill>
              </a:rPr>
              <a:t>: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rgbClr val="FFFFFF"/>
                </a:solidFill>
              </a:rPr>
              <a:t>az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adatgyűjtés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esetleges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etikai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kockázataival</a:t>
            </a:r>
            <a:endParaRPr lang="en-US" sz="2200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>
                <a:solidFill>
                  <a:srgbClr val="FFFFFF"/>
                </a:solidFill>
              </a:rPr>
              <a:t>az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esetlegesen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szükséges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engedélyekkel</a:t>
            </a:r>
            <a:endParaRPr lang="en-US" sz="2200" dirty="0">
              <a:solidFill>
                <a:srgbClr val="FFFFFF"/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>
                <a:solidFill>
                  <a:srgbClr val="FFFFFF"/>
                </a:solidFill>
              </a:rPr>
              <a:t>a </a:t>
            </a:r>
            <a:r>
              <a:rPr lang="en-US" sz="2200" dirty="0" err="1">
                <a:solidFill>
                  <a:srgbClr val="FFFFFF"/>
                </a:solidFill>
              </a:rPr>
              <a:t>közreadásnál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felmerülő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anonimizálással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vagy</a:t>
            </a:r>
            <a:r>
              <a:rPr lang="en-US" sz="2200" dirty="0">
                <a:solidFill>
                  <a:srgbClr val="FFFFFF"/>
                </a:solidFill>
              </a:rPr>
              <a:t> </a:t>
            </a:r>
            <a:r>
              <a:rPr lang="en-US" sz="2200" dirty="0" err="1">
                <a:solidFill>
                  <a:srgbClr val="FFFFFF"/>
                </a:solidFill>
              </a:rPr>
              <a:t>zárolással</a:t>
            </a:r>
            <a:r>
              <a:rPr lang="en-US" sz="2200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897179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D7CC322D-80A8-648C-B381-FDEC830E0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3700" dirty="0">
                <a:solidFill>
                  <a:srgbClr val="FFFFFF"/>
                </a:solidFill>
              </a:rPr>
              <a:t>1. Az adatok megtalálhatóvá tétele / </a:t>
            </a:r>
            <a:r>
              <a:rPr lang="hu-HU" sz="3700" dirty="0" err="1">
                <a:solidFill>
                  <a:srgbClr val="FFFFFF"/>
                </a:solidFill>
              </a:rPr>
              <a:t>Making</a:t>
            </a:r>
            <a:r>
              <a:rPr lang="hu-HU" sz="3700" dirty="0">
                <a:solidFill>
                  <a:srgbClr val="FFFFFF"/>
                </a:solidFill>
              </a:rPr>
              <a:t> </a:t>
            </a:r>
            <a:r>
              <a:rPr lang="hu-HU" sz="3700" dirty="0" err="1">
                <a:solidFill>
                  <a:srgbClr val="FFFFFF"/>
                </a:solidFill>
              </a:rPr>
              <a:t>data</a:t>
            </a:r>
            <a:r>
              <a:rPr lang="hu-HU" sz="3700" dirty="0">
                <a:solidFill>
                  <a:srgbClr val="FFFFFF"/>
                </a:solidFill>
              </a:rPr>
              <a:t> </a:t>
            </a:r>
            <a:r>
              <a:rPr lang="hu-HU" sz="3700" dirty="0" err="1">
                <a:solidFill>
                  <a:srgbClr val="FFFFFF"/>
                </a:solidFill>
              </a:rPr>
              <a:t>Findable</a:t>
            </a:r>
            <a:endParaRPr lang="hu-HU" sz="37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E0460CF-AAA5-5039-F35F-F925DAEE4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2000" b="1"/>
              <a:t>Metaadatok és azonosíthatóság</a:t>
            </a:r>
          </a:p>
          <a:p>
            <a:r>
              <a:rPr lang="hu-HU" sz="2000"/>
              <a:t>Mutassa be, hogyan biztosítja az adatok kereshetőségét (metaadatok alkalmazása)</a:t>
            </a:r>
          </a:p>
          <a:p>
            <a:r>
              <a:rPr lang="hu-HU" sz="2000"/>
              <a:t>Ismertesse, hogyan lesznek az adatok egyértelműen azonosíthatók</a:t>
            </a:r>
          </a:p>
          <a:p>
            <a:r>
              <a:rPr lang="hu-HU" sz="2000"/>
              <a:t>Használ-e perzisztens, egyedi azonosítót (pl. DOI)?</a:t>
            </a:r>
          </a:p>
          <a:p>
            <a:r>
              <a:rPr lang="hu-HU" sz="2000"/>
              <a:t>Ismertesse az alkalmazott fájlelnevezési szokásokat</a:t>
            </a:r>
          </a:p>
          <a:p>
            <a:r>
              <a:rPr lang="hu-HU" sz="2000"/>
              <a:t>Mutassa be a kulcsszavak kiválasztásának módszerét</a:t>
            </a:r>
          </a:p>
          <a:p>
            <a:r>
              <a:rPr lang="hu-HU" sz="2000"/>
              <a:t>Írja le, hogyan történik a verziókövetés</a:t>
            </a:r>
          </a:p>
          <a:p>
            <a:r>
              <a:rPr lang="hu-HU" sz="2000"/>
              <a:t>Nevezze meg az alkalmazott metaadatszabványokat (ha vannak)</a:t>
            </a:r>
          </a:p>
        </p:txBody>
      </p:sp>
    </p:spTree>
    <p:extLst>
      <p:ext uri="{BB962C8B-B14F-4D97-AF65-F5344CB8AC3E}">
        <p14:creationId xmlns:p14="http://schemas.microsoft.com/office/powerpoint/2010/main" val="101176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E46220F4-AD84-535C-FB2A-E78D81828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u-HU" sz="3400">
                <a:solidFill>
                  <a:srgbClr val="FFFFFF"/>
                </a:solidFill>
              </a:rPr>
              <a:t>Metaadatsémák, PID-ek</a:t>
            </a:r>
          </a:p>
        </p:txBody>
      </p:sp>
      <p:sp>
        <p:nvSpPr>
          <p:cNvPr id="45" name="Arc 44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7140140-048A-7B02-39B5-D27D774BA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dirty="0"/>
              <a:t>A </a:t>
            </a:r>
            <a:r>
              <a:rPr lang="hu-HU" sz="1800" b="1" dirty="0"/>
              <a:t>metaadatséma</a:t>
            </a:r>
            <a:r>
              <a:rPr lang="hu-HU" sz="1800" dirty="0"/>
              <a:t> metaadat elemek meghatározott készlete és az ahhoz kapcsolódó szabályok összessége. Pl.: Dublin </a:t>
            </a:r>
            <a:r>
              <a:rPr lang="hu-HU" sz="1800" dirty="0" err="1"/>
              <a:t>Core</a:t>
            </a:r>
            <a:r>
              <a:rPr lang="hu-HU" sz="1800" dirty="0"/>
              <a:t> (DC)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dirty="0"/>
              <a:t>A Research Data </a:t>
            </a:r>
            <a:r>
              <a:rPr lang="hu-HU" sz="1800" dirty="0" err="1"/>
              <a:t>Alliance</a:t>
            </a:r>
            <a:r>
              <a:rPr lang="hu-HU" sz="1800" dirty="0"/>
              <a:t> egy metaadat-</a:t>
            </a:r>
            <a:r>
              <a:rPr lang="hu-HU" sz="1800" dirty="0" err="1"/>
              <a:t>szabványkönyvtárat</a:t>
            </a:r>
            <a:r>
              <a:rPr lang="hu-HU" sz="1800" dirty="0"/>
              <a:t> biztosít, amelyben kereshetők a szakterület-specifikus szabványok és a kapcsolódó eszközök: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dirty="0">
                <a:hlinkClick r:id="rId2"/>
              </a:rPr>
              <a:t>https://rd-alliance.github.io/metadata-directory/</a:t>
            </a:r>
            <a:endParaRPr lang="hu-HU" sz="1800" dirty="0"/>
          </a:p>
          <a:p>
            <a:pPr marL="0" indent="0">
              <a:buNone/>
            </a:pPr>
            <a:r>
              <a:rPr lang="hu-HU" sz="1800" dirty="0"/>
              <a:t>Ha nincs bevett szabvány a szakterületen, ismertesse, milyen </a:t>
            </a:r>
            <a:r>
              <a:rPr lang="hu-HU" sz="1800" dirty="0" err="1"/>
              <a:t>metaadatokat</a:t>
            </a:r>
            <a:r>
              <a:rPr lang="hu-HU" sz="1800" dirty="0"/>
              <a:t> hoz létre és milyen módon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endParaRPr lang="hu-HU" sz="1800" dirty="0"/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b="1" dirty="0" err="1"/>
              <a:t>Persistent</a:t>
            </a:r>
            <a:r>
              <a:rPr lang="hu-HU" sz="1800" b="1" dirty="0"/>
              <a:t> </a:t>
            </a:r>
            <a:r>
              <a:rPr lang="hu-HU" sz="1800" b="1" dirty="0" err="1"/>
              <a:t>Identifier</a:t>
            </a:r>
            <a:r>
              <a:rPr lang="hu-HU" sz="1800" b="1" dirty="0"/>
              <a:t> (PID)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Handle System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/>
              <a:t>Digital Object Identifier (DOI)</a:t>
            </a:r>
            <a:r>
              <a:rPr lang="hu-HU" sz="1800" b="1" dirty="0"/>
              <a:t> - </a:t>
            </a:r>
            <a:r>
              <a:rPr lang="hu-HU" sz="1800" b="1" dirty="0" err="1"/>
              <a:t>DataCite</a:t>
            </a:r>
            <a:endParaRPr lang="en-US" sz="1800" b="1" dirty="0"/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Open Researcher and Contributor ID (ORCID)</a:t>
            </a:r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/>
              <a:t>Research Organization Registry (ROR)</a:t>
            </a:r>
            <a:endParaRPr lang="hu-HU" sz="1800" dirty="0"/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endParaRPr lang="hu-HU" sz="1800" dirty="0"/>
          </a:p>
          <a:p>
            <a:pPr marL="530352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hu-HU" sz="1800" dirty="0"/>
              <a:t>Legtöbb esteben a DOI-t a használandó </a:t>
            </a:r>
            <a:r>
              <a:rPr lang="hu-HU" sz="1800" dirty="0" err="1"/>
              <a:t>adatrepozitóriumon</a:t>
            </a:r>
            <a:r>
              <a:rPr lang="hu-HU" sz="1800" dirty="0"/>
              <a:t> keresztül kell igényelni. A DOI-hoz kapcsolható metaadatokról az MTA KIK DOI irodájánál lehet tájékozódni.</a:t>
            </a:r>
          </a:p>
          <a:p>
            <a:endParaRPr lang="hu-HU" sz="1300" dirty="0"/>
          </a:p>
        </p:txBody>
      </p:sp>
    </p:spTree>
    <p:extLst>
      <p:ext uri="{BB962C8B-B14F-4D97-AF65-F5344CB8AC3E}">
        <p14:creationId xmlns:p14="http://schemas.microsoft.com/office/powerpoint/2010/main" val="27043666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9006EB62-B9AF-AAB6-573B-C4C47579E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" y="586855"/>
            <a:ext cx="3606800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3200" dirty="0">
                <a:solidFill>
                  <a:srgbClr val="FFFFFF"/>
                </a:solidFill>
              </a:rPr>
              <a:t>2. Az adatok nyíltan hozzáférhetővé tétele / </a:t>
            </a:r>
            <a:r>
              <a:rPr lang="hu-HU" sz="3200" dirty="0" err="1">
                <a:solidFill>
                  <a:srgbClr val="FFFFFF"/>
                </a:solidFill>
              </a:rPr>
              <a:t>Making</a:t>
            </a:r>
            <a:r>
              <a:rPr lang="hu-HU" sz="3200" dirty="0">
                <a:solidFill>
                  <a:srgbClr val="FFFFFF"/>
                </a:solidFill>
              </a:rPr>
              <a:t> </a:t>
            </a:r>
            <a:r>
              <a:rPr lang="hu-HU" sz="3200" dirty="0" err="1">
                <a:solidFill>
                  <a:srgbClr val="FFFFFF"/>
                </a:solidFill>
              </a:rPr>
              <a:t>data</a:t>
            </a:r>
            <a:r>
              <a:rPr lang="hu-HU" sz="3200" dirty="0">
                <a:solidFill>
                  <a:srgbClr val="FFFFFF"/>
                </a:solidFill>
              </a:rPr>
              <a:t> </a:t>
            </a:r>
            <a:r>
              <a:rPr lang="hu-HU" sz="3200" dirty="0" err="1">
                <a:solidFill>
                  <a:srgbClr val="FFFFFF"/>
                </a:solidFill>
              </a:rPr>
              <a:t>openly</a:t>
            </a:r>
            <a:r>
              <a:rPr lang="hu-HU" sz="3200" dirty="0">
                <a:solidFill>
                  <a:srgbClr val="FFFFFF"/>
                </a:solidFill>
              </a:rPr>
              <a:t> </a:t>
            </a:r>
            <a:r>
              <a:rPr lang="hu-HU" sz="3200" dirty="0" err="1">
                <a:solidFill>
                  <a:srgbClr val="FFFFFF"/>
                </a:solidFill>
              </a:rPr>
              <a:t>Accessible</a:t>
            </a:r>
            <a:endParaRPr lang="hu-HU" sz="3200" dirty="0">
              <a:solidFill>
                <a:srgbClr val="FFFFFF"/>
              </a:solidFill>
            </a:endParaRP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1A459EE6-3A02-F58C-64AE-457F24A000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2000" b="1" dirty="0"/>
              <a:t>Mely adatok lesznek nyilvánosan elérhetők?</a:t>
            </a:r>
          </a:p>
          <a:p>
            <a:r>
              <a:rPr lang="hu-HU" sz="2000" dirty="0"/>
              <a:t>Pontosan mely adatok lesznek nyílt hozzáférésűek?</a:t>
            </a:r>
          </a:p>
          <a:p>
            <a:r>
              <a:rPr lang="hu-HU" sz="2000" dirty="0"/>
              <a:t>Ha bizonyos adatok nem lesznek nyilvánosak, indokolja meg (jogi, szerződéses vagy egyéb okokból)</a:t>
            </a:r>
          </a:p>
          <a:p>
            <a:pPr marL="0" indent="0">
              <a:buNone/>
            </a:pPr>
            <a:r>
              <a:rPr lang="hu-HU" sz="2000" b="1" dirty="0"/>
              <a:t>Az elérhetővé tétel módja</a:t>
            </a:r>
          </a:p>
          <a:p>
            <a:r>
              <a:rPr lang="hu-HU" sz="2000" dirty="0"/>
              <a:t>Hogyan lesznek az adatok hozzáférhetők?</a:t>
            </a:r>
          </a:p>
          <a:p>
            <a:r>
              <a:rPr lang="hu-HU" sz="2000" dirty="0"/>
              <a:t>Szükséges-e speciális szoftver az adatok használatához?</a:t>
            </a:r>
          </a:p>
          <a:p>
            <a:pPr lvl="1"/>
            <a:r>
              <a:rPr lang="hu-HU" sz="1800" dirty="0"/>
              <a:t>Tartalmaz-e dokumentációt a szoftver használatához?</a:t>
            </a:r>
          </a:p>
          <a:p>
            <a:pPr lvl="1"/>
            <a:r>
              <a:rPr lang="hu-HU" sz="1800" dirty="0"/>
              <a:t>Elérhetővé teszi-e a kapcsolódó kódot (pl. nyílt forráskód formájában)?</a:t>
            </a:r>
          </a:p>
          <a:p>
            <a:r>
              <a:rPr lang="hu-HU" sz="2000" dirty="0"/>
              <a:t>Mely </a:t>
            </a:r>
            <a:r>
              <a:rPr lang="hu-HU" sz="2000" dirty="0" err="1"/>
              <a:t>repozitóriumban</a:t>
            </a:r>
            <a:r>
              <a:rPr lang="hu-HU" sz="2000" dirty="0"/>
              <a:t> kerülnek elhelyezésre az adatok, metaadatok, dokumentáció és kód?</a:t>
            </a:r>
          </a:p>
          <a:p>
            <a:r>
              <a:rPr lang="hu-HU" sz="2000" dirty="0"/>
              <a:t>Korlátozott hozzáférés esetén hogyan biztosítja az adathozzáférést?</a:t>
            </a:r>
          </a:p>
          <a:p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98165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6850559D-1238-1CE3-7B05-70485DD79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u-HU">
                <a:solidFill>
                  <a:srgbClr val="FFFFFF"/>
                </a:solidFill>
              </a:rPr>
              <a:t>Repozitórium választás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95F00149-9FCF-601F-C1E9-0B4783FD1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hu-HU" dirty="0"/>
              <a:t>Szakmai gyakorlat</a:t>
            </a:r>
          </a:p>
          <a:p>
            <a:r>
              <a:rPr lang="hu-HU" dirty="0"/>
              <a:t>Re3data - A </a:t>
            </a:r>
            <a:r>
              <a:rPr lang="hu-HU" dirty="0" err="1"/>
              <a:t>Registry</a:t>
            </a:r>
            <a:r>
              <a:rPr lang="hu-HU" dirty="0"/>
              <a:t> of Research Data </a:t>
            </a:r>
            <a:r>
              <a:rPr lang="hu-HU" dirty="0" err="1"/>
              <a:t>Repositories</a:t>
            </a:r>
            <a:r>
              <a:rPr lang="hu-HU" dirty="0"/>
              <a:t> hasznos listát kínál azokról a </a:t>
            </a:r>
            <a:r>
              <a:rPr lang="hu-HU" dirty="0" err="1"/>
              <a:t>repozitóriumokról</a:t>
            </a:r>
            <a:r>
              <a:rPr lang="hu-HU" dirty="0"/>
              <a:t>, ahol elhelyezhetik kutatási adataikat. https://www.re3data.org/</a:t>
            </a:r>
          </a:p>
          <a:p>
            <a:r>
              <a:rPr lang="hu-HU" dirty="0"/>
              <a:t>HUN-REN ARP Adatrepozitórium</a:t>
            </a:r>
          </a:p>
          <a:p>
            <a:r>
              <a:rPr lang="hu-HU" dirty="0"/>
              <a:t>Általános célú, multidiszciplináris: pl. </a:t>
            </a:r>
            <a:r>
              <a:rPr lang="hu-HU" dirty="0" err="1"/>
              <a:t>zenodo</a:t>
            </a:r>
            <a:r>
              <a:rPr lang="hu-HU" dirty="0"/>
              <a:t>, </a:t>
            </a:r>
            <a:r>
              <a:rPr lang="hu-HU" dirty="0" err="1"/>
              <a:t>figshare</a:t>
            </a:r>
            <a:endParaRPr lang="hu-HU" dirty="0"/>
          </a:p>
          <a:p>
            <a:r>
              <a:rPr lang="hu-HU" dirty="0"/>
              <a:t>Publikációs </a:t>
            </a:r>
            <a:r>
              <a:rPr lang="hu-HU" dirty="0" err="1"/>
              <a:t>repozitóriumok</a:t>
            </a:r>
            <a:r>
              <a:rPr lang="hu-HU" dirty="0"/>
              <a:t>: pl. REAL </a:t>
            </a:r>
          </a:p>
        </p:txBody>
      </p:sp>
    </p:spTree>
    <p:extLst>
      <p:ext uri="{BB962C8B-B14F-4D97-AF65-F5344CB8AC3E}">
        <p14:creationId xmlns:p14="http://schemas.microsoft.com/office/powerpoint/2010/main" val="1662387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A6B991C-4C37-FB73-CE2C-5AA22ED9E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u-HU">
                <a:solidFill>
                  <a:srgbClr val="FFFFFF"/>
                </a:solidFill>
              </a:rPr>
              <a:t>REAL politika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096DCFD-DE2B-AB4C-3B55-48516279FE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1500"/>
              <a:t>1) Az adathoz kapcsolódnia kell egy cikknek</a:t>
            </a:r>
          </a:p>
          <a:p>
            <a:pPr marL="0" indent="0">
              <a:buNone/>
            </a:pPr>
            <a:r>
              <a:rPr lang="hu-HU" sz="1500"/>
              <a:t>Megköveteljük, hogy az adatokkal együtt egy publikációt is elhelyezzenek. A REAL a cikk DC metaadatai révén biztosítja a visszakereshetőséget.</a:t>
            </a:r>
          </a:p>
          <a:p>
            <a:endParaRPr lang="hu-HU" sz="1500"/>
          </a:p>
          <a:p>
            <a:pPr marL="0" indent="0">
              <a:buNone/>
            </a:pPr>
            <a:r>
              <a:rPr lang="hu-HU" sz="1500"/>
              <a:t>2) Méret, darabszám és formátum: kisméretű, kevés, lehetőleg szöveges adat</a:t>
            </a:r>
          </a:p>
          <a:p>
            <a:pPr marL="0" indent="0">
              <a:buNone/>
            </a:pPr>
            <a:r>
              <a:rPr lang="hu-HU" sz="1500"/>
              <a:t>Nem tudunk nagy mennyiségű adatot kezelni – nincs elegendő tárhelyünk, és az általunk használt szoftver (</a:t>
            </a:r>
            <a:r>
              <a:rPr lang="hu-HU" sz="1500" err="1"/>
              <a:t>EPrints</a:t>
            </a:r>
            <a:r>
              <a:rPr lang="hu-HU" sz="1500"/>
              <a:t>) sem alkalmas nagy mennyiségű fájl egyetlen tételben történő tárolására.</a:t>
            </a:r>
          </a:p>
          <a:p>
            <a:pPr marL="0" indent="0">
              <a:buNone/>
            </a:pPr>
            <a:r>
              <a:rPr lang="hu-HU" sz="1500"/>
              <a:t>Szöveges formátumokat fogadunk el (CSV, TXT, XML, JSON stb.), valamint elterjedt képformátumokat (JPEG, TIFF) és dokumentumformátumokat (PDF).</a:t>
            </a:r>
          </a:p>
          <a:p>
            <a:endParaRPr lang="hu-HU" sz="1500"/>
          </a:p>
          <a:p>
            <a:pPr marL="0" indent="0">
              <a:buNone/>
            </a:pPr>
            <a:r>
              <a:rPr lang="hu-HU" sz="1500"/>
              <a:t>3) Kurátori gondozás csak befogadáskor</a:t>
            </a:r>
          </a:p>
          <a:p>
            <a:pPr marL="0" indent="0">
              <a:buNone/>
            </a:pPr>
            <a:r>
              <a:rPr lang="hu-HU" sz="1500"/>
              <a:t>Ellenőrizzük a benyújtott adatcsomagot, és egyeztetünk a feltöltő kutatóval, de további adatgondozást nem végzünk.</a:t>
            </a:r>
          </a:p>
          <a:p>
            <a:pPr marL="0" indent="0">
              <a:buNone/>
            </a:pPr>
            <a:endParaRPr lang="hu-HU" sz="1500"/>
          </a:p>
          <a:p>
            <a:pPr marL="0" indent="0">
              <a:buNone/>
            </a:pPr>
            <a:r>
              <a:rPr lang="en-US" sz="1500"/>
              <a:t>Holl, András (2024) Research Data &amp; Publications - Transparent Journal Papers. In: International Digital Curation Conference (IDCC24), 2024. </a:t>
            </a:r>
            <a:r>
              <a:rPr lang="en-US" sz="1500" err="1"/>
              <a:t>február</a:t>
            </a:r>
            <a:r>
              <a:rPr lang="en-US" sz="1500"/>
              <a:t> 19-21., Edinburgh, Scotland. </a:t>
            </a:r>
            <a:r>
              <a:rPr lang="en-US" sz="1500">
                <a:hlinkClick r:id="rId2"/>
              </a:rPr>
              <a:t>https://real.mtak.hu/178535/</a:t>
            </a:r>
            <a:endParaRPr lang="hu-HU" sz="1500"/>
          </a:p>
          <a:p>
            <a:endParaRPr lang="hu-HU" sz="1500"/>
          </a:p>
        </p:txBody>
      </p:sp>
    </p:spTree>
    <p:extLst>
      <p:ext uri="{BB962C8B-B14F-4D97-AF65-F5344CB8AC3E}">
        <p14:creationId xmlns:p14="http://schemas.microsoft.com/office/powerpoint/2010/main" val="3106982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ím 1">
            <a:extLst>
              <a:ext uri="{FF2B5EF4-FFF2-40B4-BE49-F238E27FC236}">
                <a16:creationId xmlns:a16="http://schemas.microsoft.com/office/drawing/2014/main" id="{2D8DF7EC-418A-45CF-F839-2AC25008A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hu-HU" sz="3400">
                <a:solidFill>
                  <a:srgbClr val="FFFFFF"/>
                </a:solidFill>
              </a:rPr>
              <a:t>3. Az adatok szabványosítása /Making data Interoperable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5783C3AB-DB5D-7691-EE8E-1A73A46D9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u-HU" sz="2000" b="1"/>
              <a:t>Szabványok és módszerek</a:t>
            </a:r>
          </a:p>
          <a:p>
            <a:r>
              <a:rPr lang="hu-HU" sz="2000"/>
              <a:t>Értékelje az adatok interoperabilitását</a:t>
            </a:r>
          </a:p>
          <a:p>
            <a:r>
              <a:rPr lang="hu-HU" sz="2000"/>
              <a:t>Milyen adat- és metaadatszabványokat alkalmaz?</a:t>
            </a:r>
          </a:p>
          <a:p>
            <a:r>
              <a:rPr lang="hu-HU" sz="2000"/>
              <a:t>Használ-e szabványosított szótárakat vagy ontológiákat?</a:t>
            </a:r>
          </a:p>
          <a:p>
            <a:r>
              <a:rPr lang="hu-HU" sz="2000"/>
              <a:t>Alkalmaz-e egységes, standardizált terminológiát az összes adattípus esetében?</a:t>
            </a:r>
          </a:p>
          <a:p>
            <a:r>
              <a:rPr lang="hu-HU" sz="2000"/>
              <a:t>Ha nem, biztosít-e megfeleltetést (mappinget) széles körben használt ontológiákhoz?</a:t>
            </a:r>
          </a:p>
          <a:p>
            <a:pPr marL="0" indent="0">
              <a:buNone/>
            </a:pPr>
            <a:endParaRPr lang="hu-HU" sz="2000"/>
          </a:p>
          <a:p>
            <a:endParaRPr lang="hu-HU" sz="2000"/>
          </a:p>
        </p:txBody>
      </p:sp>
    </p:spTree>
    <p:extLst>
      <p:ext uri="{BB962C8B-B14F-4D97-AF65-F5344CB8AC3E}">
        <p14:creationId xmlns:p14="http://schemas.microsoft.com/office/powerpoint/2010/main" val="765798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6117</TotalTime>
  <Words>1578</Words>
  <Application>Microsoft Office PowerPoint</Application>
  <PresentationFormat>Szélesvásznú</PresentationFormat>
  <Paragraphs>185</Paragraphs>
  <Slides>17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Libre Baskerville</vt:lpstr>
      <vt:lpstr>Office-téma</vt:lpstr>
      <vt:lpstr>Kutatásiadat-kezelési terv</vt:lpstr>
      <vt:lpstr>Lendület 2026 Research Data Management Plan (DMP) szerkezete</vt:lpstr>
      <vt:lpstr>Összefoglaló / Summary</vt:lpstr>
      <vt:lpstr>1. Az adatok megtalálhatóvá tétele / Making data Findable</vt:lpstr>
      <vt:lpstr>Metaadatsémák, PID-ek</vt:lpstr>
      <vt:lpstr>2. Az adatok nyíltan hozzáférhetővé tétele / Making data openly Accessible</vt:lpstr>
      <vt:lpstr>Repozitórium választás</vt:lpstr>
      <vt:lpstr>REAL politika</vt:lpstr>
      <vt:lpstr>3. Az adatok szabványosítása /Making data Interoperable</vt:lpstr>
      <vt:lpstr>PowerPoint-bemutató</vt:lpstr>
      <vt:lpstr>4. Az adatok újrafelhasználhatóságának növelése / Increase data Re-use</vt:lpstr>
      <vt:lpstr>Creative Commons (CC) licencek</vt:lpstr>
      <vt:lpstr>5. Erőforrások hozzárendelése és adatbiztonság / Allocation of resources and data security</vt:lpstr>
      <vt:lpstr>PowerPoint-bemutató</vt:lpstr>
      <vt:lpstr>Hasznos linkek</vt:lpstr>
      <vt:lpstr>Hasonló adatkezelési tervek: 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 X;Virág Gabriella</dc:creator>
  <cp:lastModifiedBy>Virág Gabriella</cp:lastModifiedBy>
  <cp:revision>11</cp:revision>
  <dcterms:created xsi:type="dcterms:W3CDTF">2026-02-04T11:45:19Z</dcterms:created>
  <dcterms:modified xsi:type="dcterms:W3CDTF">2026-02-17T18:37:47Z</dcterms:modified>
</cp:coreProperties>
</file>